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9"/>
  </p:notesMasterIdLst>
  <p:handoutMasterIdLst>
    <p:handoutMasterId r:id="rId10"/>
  </p:handoutMasterIdLst>
  <p:sldIdLst>
    <p:sldId id="282" r:id="rId2"/>
    <p:sldId id="269" r:id="rId3"/>
    <p:sldId id="270" r:id="rId4"/>
    <p:sldId id="271" r:id="rId5"/>
    <p:sldId id="272" r:id="rId6"/>
    <p:sldId id="278" r:id="rId7"/>
    <p:sldId id="2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  <a:srgbClr val="0099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82EC7BD-493B-465D-AF5B-711EE7A15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8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23E26-94DF-4080-B6D5-A7962ACEC16B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025"/>
            <a:ext cx="5486400" cy="4114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9293F-20A3-46EC-BD6B-9DBA3C70E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06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EC66A651-F980-441D-9712-3EEA38C16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9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1DBE-B317-4AFE-80A2-7DC8B6DCA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23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BC98F-BD33-4744-B527-29C723EB0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0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1369-56D9-4112-AB52-4326F5D8C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6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BA90F-E098-46CD-913B-7E18BADB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2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633-3327-42AF-833F-BAF16EC6CB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49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E034-224D-49FD-B431-9EB44FEA82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2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95549-6376-4773-AF09-BE8FD084E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8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B033-0CBB-494E-8A8D-B6EA92C3C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2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E032F-C30A-4F77-A2B3-D3C391EA3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D36E-618F-441A-9CC4-F0CB24911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0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CACA533E-1B35-4768-9829-AC5AD8FBB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4800" y="0"/>
            <a:ext cx="8610600" cy="1371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algn="ctr" eaLnBrk="1" hangingPunct="1"/>
            <a:r>
              <a:rPr lang="en-US" altLang="en-US" sz="3600" kern="0" smtClean="0">
                <a:solidFill>
                  <a:schemeClr val="accent1"/>
                </a:solidFill>
              </a:rPr>
              <a:t>Me llamo ___________ Clase 602</a:t>
            </a:r>
            <a:br>
              <a:rPr lang="en-US" altLang="en-US" sz="3600" kern="0" smtClean="0">
                <a:solidFill>
                  <a:schemeClr val="accent1"/>
                </a:solidFill>
              </a:rPr>
            </a:br>
            <a:r>
              <a:rPr lang="en-US" altLang="en-US" sz="3600" kern="0" smtClean="0">
                <a:solidFill>
                  <a:schemeClr val="accent1"/>
                </a:solidFill>
              </a:rPr>
              <a:t>La fecha es el 12 de enero del 2017</a:t>
            </a:r>
            <a:endParaRPr lang="en-US" altLang="en-US" sz="3600" kern="0" dirty="0" smtClean="0">
              <a:solidFill>
                <a:schemeClr val="accent1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219200"/>
            <a:ext cx="8839200" cy="5638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762000" indent="-762000" eaLnBrk="1" hangingPunct="1">
              <a:buFontTx/>
              <a:buNone/>
            </a:pPr>
            <a:r>
              <a:rPr lang="es-ES_tradnl" altLang="en-US" sz="3200" kern="0" smtClean="0">
                <a:solidFill>
                  <a:srgbClr val="FF3300"/>
                </a:solidFill>
              </a:rPr>
              <a:t>Propósito # 38:</a:t>
            </a:r>
            <a:r>
              <a:rPr lang="es-ES_tradnl" altLang="en-US" sz="3200" kern="0" smtClean="0">
                <a:solidFill>
                  <a:schemeClr val="folHlink"/>
                </a:solidFill>
              </a:rPr>
              <a:t> </a:t>
            </a:r>
            <a:r>
              <a:rPr lang="es-ES_tradnl" altLang="en-US" sz="3200" kern="0" smtClean="0"/>
              <a:t>¿Tienes una casa o un apartamento?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2800" kern="0" smtClean="0">
                <a:solidFill>
                  <a:srgbClr val="7030A0"/>
                </a:solidFill>
              </a:rPr>
              <a:t>L.O: to learn house and home vocabulary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3200" kern="0" smtClean="0">
                <a:solidFill>
                  <a:srgbClr val="FF3300"/>
                </a:solidFill>
              </a:rPr>
              <a:t>Actividad Inicial: </a:t>
            </a:r>
            <a:r>
              <a:rPr lang="es-ES_tradnl" altLang="en-US" sz="3200" b="1" kern="0" smtClean="0">
                <a:solidFill>
                  <a:srgbClr val="0000FF"/>
                </a:solidFill>
              </a:rPr>
              <a:t>TOMAR </a:t>
            </a:r>
            <a:r>
              <a:rPr lang="es-ES_tradnl" altLang="en-US" sz="3200" b="1" u="sng" kern="0" smtClean="0">
                <a:solidFill>
                  <a:srgbClr val="0000FF"/>
                </a:solidFill>
              </a:rPr>
              <a:t>QUIZ 1: CAPITULO 2</a:t>
            </a:r>
            <a:endParaRPr lang="es-ES_tradnl" altLang="en-US" sz="3200" kern="0" smtClean="0">
              <a:solidFill>
                <a:srgbClr val="FF3300"/>
              </a:solidFill>
            </a:endParaRPr>
          </a:p>
          <a:p>
            <a:pPr eaLnBrk="1" hangingPunct="1"/>
            <a:r>
              <a:rPr lang="es-ES_tradnl" altLang="en-US" sz="3200" kern="0" smtClean="0"/>
              <a:t>Copy &amp; complete with the correct form of the verb “SER”: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kern="0" smtClean="0"/>
              <a:t>¡Hola! Yo ___________ </a:t>
            </a:r>
            <a:r>
              <a:rPr lang="es-ES_tradnl" altLang="en-US" sz="3200" i="1" kern="0" smtClean="0"/>
              <a:t>(your name)</a:t>
            </a:r>
            <a:r>
              <a:rPr lang="es-ES_tradnl" altLang="en-US" sz="3200" kern="0" smtClean="0"/>
              <a:t> 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kern="0" smtClean="0"/>
              <a:t>Yo ______ de __________ </a:t>
            </a:r>
            <a:r>
              <a:rPr lang="es-ES_tradnl" altLang="en-US" sz="3200" i="1" kern="0" smtClean="0"/>
              <a:t>(a place)</a:t>
            </a:r>
            <a:endParaRPr lang="es-ES_tradnl" altLang="en-US" sz="3200" kern="0" smtClean="0"/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kern="0" smtClean="0"/>
              <a:t>¿Quién ________ tú?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kern="0" smtClean="0"/>
              <a:t>Y, ¿de donde ________ tú?</a:t>
            </a:r>
            <a:endParaRPr lang="es-ES_tradnl" altLang="en-US" sz="3200" kern="0" dirty="0" smtClean="0"/>
          </a:p>
        </p:txBody>
      </p:sp>
    </p:spTree>
    <p:extLst>
      <p:ext uri="{BB962C8B-B14F-4D97-AF65-F5344CB8AC3E}">
        <p14:creationId xmlns:p14="http://schemas.microsoft.com/office/powerpoint/2010/main" val="54372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870700" cy="762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CC0000"/>
                </a:solidFill>
              </a:rPr>
              <a:t>Vocabulario Nuevo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2581275"/>
            <a:ext cx="1654175" cy="49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La Casa</a:t>
            </a:r>
          </a:p>
        </p:txBody>
      </p:sp>
      <p:pic>
        <p:nvPicPr>
          <p:cNvPr id="6148" name="Picture 4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House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57912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FF"/>
                </a:solidFill>
                <a:latin typeface="Comic Sans MS" pitchFamily="66" charset="0"/>
              </a:rPr>
              <a:t>La Casa Privada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0" y="5867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Private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017838" cy="3810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FF"/>
                </a:solidFill>
              </a:rPr>
              <a:t>El Edificio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260850"/>
            <a:ext cx="3810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El Apartamento</a:t>
            </a:r>
          </a:p>
        </p:txBody>
      </p:sp>
      <p:pic>
        <p:nvPicPr>
          <p:cNvPr id="7172" name="Picture 4" descr="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4290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15240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Building</a:t>
            </a:r>
          </a:p>
        </p:txBody>
      </p:sp>
      <p:pic>
        <p:nvPicPr>
          <p:cNvPr id="7174" name="Picture 6" descr="A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733800" y="106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4419600" y="5227638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057400" y="4876800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Apartment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648200" y="2667000"/>
            <a:ext cx="4114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0000FF"/>
                </a:solidFill>
                <a:latin typeface="CAC Futura Casual" pitchFamily="2" charset="0"/>
              </a:rPr>
              <a:t>La casa de apartamento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733800" y="24384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79588" y="5564188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s-ES_tradnl" altLang="en-US" sz="3000" kern="0" dirty="0" smtClean="0">
                <a:solidFill>
                  <a:srgbClr val="0000FF"/>
                </a:solidFill>
              </a:rPr>
              <a:t>El Departamento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  <p:bldP spid="39941" grpId="0"/>
      <p:bldP spid="39945" grpId="0"/>
      <p:bldP spid="39946" grpId="0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2286000" cy="6096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CC"/>
                </a:solidFill>
              </a:rPr>
              <a:t>La Sala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2971800"/>
            <a:ext cx="31242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dirty="0" smtClean="0">
                <a:solidFill>
                  <a:srgbClr val="0000CC"/>
                </a:solidFill>
              </a:rPr>
              <a:t>El Comedor</a:t>
            </a:r>
          </a:p>
        </p:txBody>
      </p:sp>
      <p:pic>
        <p:nvPicPr>
          <p:cNvPr id="8196" name="Picture 4" descr="liv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"/>
            <a:ext cx="3962400" cy="252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2286000" y="1066800"/>
            <a:ext cx="2133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198" name="Picture 6" descr="dining r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133600"/>
            <a:ext cx="360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886200" y="3505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8" descr="bed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06875"/>
            <a:ext cx="3511261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362200" y="5943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La Recamara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953000" y="5105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876800" y="586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>
                <a:latin typeface="Comic Sans MS" pitchFamily="66" charset="0"/>
              </a:rPr>
              <a:t>Bedroom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304800" y="1203325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Living Room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5334000" y="3429000"/>
            <a:ext cx="2971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 dirty="0" err="1">
                <a:latin typeface="Comic Sans MS" pitchFamily="66" charset="0"/>
              </a:rPr>
              <a:t>Dining</a:t>
            </a:r>
            <a:r>
              <a:rPr lang="es-ES_tradnl" altLang="en-US" sz="3000" dirty="0">
                <a:latin typeface="Comic Sans MS" pitchFamily="66" charset="0"/>
              </a:rPr>
              <a:t> </a:t>
            </a:r>
            <a:r>
              <a:rPr lang="es-ES_tradnl" altLang="en-US" sz="3000" dirty="0" err="1">
                <a:latin typeface="Comic Sans MS" pitchFamily="66" charset="0"/>
              </a:rPr>
              <a:t>Room</a:t>
            </a:r>
            <a:endParaRPr lang="es-ES_tradnl" altLang="en-US" sz="3000" dirty="0">
              <a:latin typeface="Comic Sans MS" pitchFamily="66" charset="0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828800" y="5364163"/>
            <a:ext cx="3810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solidFill>
                  <a:srgbClr val="0000CC"/>
                </a:solidFill>
                <a:latin typeface="Comic Sans MS" pitchFamily="66" charset="0"/>
              </a:rPr>
              <a:t>El cuarto de dormir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5334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0" y="-76200"/>
            <a:ext cx="304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eaLnBrk="1" hangingPunct="1"/>
            <a:r>
              <a:rPr lang="es-ES_tradnl" altLang="en-US" sz="3000" kern="0" dirty="0" smtClean="0">
                <a:solidFill>
                  <a:srgbClr val="009900"/>
                </a:solidFill>
              </a:rPr>
              <a:t>Los cuartos</a:t>
            </a: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2286000" y="-76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 smtClean="0">
                <a:latin typeface="CAC Futura Casual" pitchFamily="2" charset="0"/>
              </a:rPr>
              <a:t>rooms</a:t>
            </a:r>
            <a:endParaRPr lang="es-ES_tradnl" altLang="en-US" sz="3000" dirty="0">
              <a:latin typeface="CAC Futura Casua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25" y="1039813"/>
            <a:ext cx="2905125" cy="538162"/>
          </a:xfrm>
        </p:spPr>
        <p:txBody>
          <a:bodyPr/>
          <a:lstStyle/>
          <a:p>
            <a:pPr eaLnBrk="1" hangingPunct="1"/>
            <a:r>
              <a:rPr lang="es-ES_tradnl" altLang="en-US" sz="3000" b="1" smtClean="0">
                <a:solidFill>
                  <a:schemeClr val="accent2"/>
                </a:solidFill>
              </a:rPr>
              <a:t>La Cocina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524000"/>
            <a:ext cx="2057400" cy="45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100" smtClean="0"/>
              <a:t>Kitchen</a:t>
            </a:r>
          </a:p>
        </p:txBody>
      </p:sp>
      <p:pic>
        <p:nvPicPr>
          <p:cNvPr id="9220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419600" y="12954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2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8238"/>
            <a:ext cx="41275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95400" y="4114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Baño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1371600" y="4876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Bathroom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124200" y="4495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28600" y="5592763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cuarto de baño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950" y="-1219200"/>
            <a:ext cx="13620750" cy="89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-76200" y="101600"/>
            <a:ext cx="4419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95800" y="152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95800" y="2819400"/>
            <a:ext cx="4805362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1295400"/>
            <a:ext cx="0" cy="990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2175" y="4953000"/>
            <a:ext cx="0" cy="609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000" y="5181600"/>
            <a:ext cx="0" cy="762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4191000"/>
            <a:ext cx="0" cy="1066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552575" y="5334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garden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743200" y="8382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tree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5715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Flower</a:t>
            </a:r>
          </a:p>
        </p:txBody>
      </p:sp>
      <p:sp>
        <p:nvSpPr>
          <p:cNvPr id="10256" name="Rectangle 23"/>
          <p:cNvSpPr>
            <a:spLocks noChangeArrowheads="1"/>
          </p:cNvSpPr>
          <p:nvPr/>
        </p:nvSpPr>
        <p:spPr bwMode="auto">
          <a:xfrm>
            <a:off x="152400" y="1414463"/>
            <a:ext cx="1676400" cy="609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latin typeface="CAC Futura Casual" pitchFamily="2" charset="0"/>
              </a:rPr>
              <a:t>una planta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85775" y="8128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plant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686175" y="51054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car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467600" y="2286000"/>
            <a:ext cx="12954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53000" y="2743200"/>
            <a:ext cx="194468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416800" y="2209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CC0000"/>
                </a:solidFill>
                <a:latin typeface="CAC Futura Casual" pitchFamily="2" charset="0"/>
              </a:rPr>
              <a:t>Outskirts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629400" y="3657600"/>
            <a:ext cx="14097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5257800" y="259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solidFill>
                  <a:srgbClr val="0000FF"/>
                </a:solidFill>
                <a:latin typeface="CAC Futura Casual" pitchFamily="2" charset="0"/>
              </a:rPr>
              <a:t>suburbs</a:t>
            </a: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6629400" y="3581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In </a:t>
            </a:r>
            <a:r>
              <a:rPr lang="es-ES_tradnl" altLang="en-US" dirty="0" err="1">
                <a:solidFill>
                  <a:srgbClr val="009900"/>
                </a:solidFill>
                <a:latin typeface="CAC Futura Casual" pitchFamily="2" charset="0"/>
              </a:rPr>
              <a:t>front</a:t>
            </a:r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 of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086600" y="5715000"/>
            <a:ext cx="1143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Rectangle 23"/>
          <p:cNvSpPr>
            <a:spLocks noChangeArrowheads="1"/>
          </p:cNvSpPr>
          <p:nvPr/>
        </p:nvSpPr>
        <p:spPr bwMode="auto">
          <a:xfrm>
            <a:off x="6781800" y="5638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7030A0"/>
                </a:solidFill>
                <a:latin typeface="CAC Futura Casual" pitchFamily="2" charset="0"/>
              </a:rPr>
              <a:t>behind</a:t>
            </a:r>
            <a:r>
              <a:rPr lang="es-ES_tradnl" altLang="en-US" dirty="0">
                <a:solidFill>
                  <a:srgbClr val="7030A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7030A0"/>
              </a:solidFill>
              <a:latin typeface="CAC Futura Casual" pitchFamily="2" charset="0"/>
            </a:endParaRPr>
          </a:p>
        </p:txBody>
      </p:sp>
      <p:sp>
        <p:nvSpPr>
          <p:cNvPr id="10267" name="TextBox 43"/>
          <p:cNvSpPr txBox="1">
            <a:spLocks noChangeArrowheads="1"/>
          </p:cNvSpPr>
          <p:nvPr/>
        </p:nvSpPr>
        <p:spPr bwMode="auto">
          <a:xfrm>
            <a:off x="4495800" y="533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4800600" y="5029200"/>
            <a:ext cx="1676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826000" y="4876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800080"/>
                </a:solidFill>
                <a:latin typeface="CAC Futura Casual" pitchFamily="2" charset="0"/>
              </a:rPr>
              <a:t>a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round</a:t>
            </a:r>
            <a:r>
              <a:rPr lang="es-ES_tradnl" altLang="en-US" dirty="0" smtClean="0">
                <a:solidFill>
                  <a:srgbClr val="80008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800080"/>
              </a:solidFill>
              <a:latin typeface="CAC Futura Casual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4114800"/>
            <a:ext cx="4495800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24400" y="4114800"/>
            <a:ext cx="4495800" cy="892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Hay </a:t>
            </a:r>
            <a:r>
              <a:rPr lang="en-US" sz="2600" dirty="0" err="1" smtClean="0"/>
              <a:t>muchas</a:t>
            </a:r>
            <a:r>
              <a:rPr lang="en-US" sz="2600" dirty="0" smtClean="0"/>
              <a:t> </a:t>
            </a:r>
            <a:r>
              <a:rPr lang="en-US" sz="2600" dirty="0" err="1" smtClean="0"/>
              <a:t>plantas</a:t>
            </a:r>
            <a:r>
              <a:rPr lang="en-US" sz="2600" dirty="0" smtClean="0"/>
              <a:t> y </a:t>
            </a:r>
            <a:r>
              <a:rPr lang="en-US" sz="2600" dirty="0" err="1" smtClean="0"/>
              <a:t>arboles</a:t>
            </a:r>
            <a:r>
              <a:rPr lang="en-US" sz="2600" dirty="0" smtClean="0"/>
              <a:t> </a:t>
            </a:r>
            <a:r>
              <a:rPr lang="en-US" sz="2600" dirty="0" err="1" smtClean="0"/>
              <a:t>alrededor</a:t>
            </a:r>
            <a:r>
              <a:rPr lang="en-US" sz="2600" dirty="0" smtClean="0"/>
              <a:t> de la casa.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114800"/>
          </a:xfrm>
        </p:spPr>
        <p:txBody>
          <a:bodyPr/>
          <a:lstStyle/>
          <a:p>
            <a:r>
              <a:rPr lang="en-US" dirty="0" smtClean="0"/>
              <a:t>Textbook: 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p.65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28600" y="-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endParaRPr lang="en-US" kern="0" dirty="0" smtClean="0">
              <a:solidFill>
                <a:srgbClr val="FF0000"/>
              </a:solidFill>
            </a:endParaRPr>
          </a:p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38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3955</TotalTime>
  <Words>169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Learning to Write</vt:lpstr>
      <vt:lpstr>PowerPoint Presentation</vt:lpstr>
      <vt:lpstr>Vocabulario Nuevo</vt:lpstr>
      <vt:lpstr>El Edificio</vt:lpstr>
      <vt:lpstr>La Sala</vt:lpstr>
      <vt:lpstr>La Cocina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4 de marzo del 2010</dc:title>
  <dc:creator>Helen Zumaeta</dc:creator>
  <cp:lastModifiedBy>Helen Zumaeta</cp:lastModifiedBy>
  <cp:revision>67</cp:revision>
  <cp:lastPrinted>2015-01-12T15:16:24Z</cp:lastPrinted>
  <dcterms:created xsi:type="dcterms:W3CDTF">2010-03-02T20:53:29Z</dcterms:created>
  <dcterms:modified xsi:type="dcterms:W3CDTF">2017-01-12T21:00:14Z</dcterms:modified>
</cp:coreProperties>
</file>